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304" r:id="rId4"/>
    <p:sldId id="303" r:id="rId5"/>
    <p:sldId id="270" r:id="rId6"/>
    <p:sldId id="271" r:id="rId7"/>
    <p:sldId id="299" r:id="rId8"/>
    <p:sldId id="296" r:id="rId9"/>
    <p:sldId id="297" r:id="rId10"/>
    <p:sldId id="293" r:id="rId11"/>
    <p:sldId id="298" r:id="rId12"/>
    <p:sldId id="300" r:id="rId13"/>
    <p:sldId id="301" r:id="rId14"/>
    <p:sldId id="276" r:id="rId15"/>
    <p:sldId id="302" r:id="rId16"/>
    <p:sldId id="286" r:id="rId17"/>
    <p:sldId id="290" r:id="rId18"/>
    <p:sldId id="263" r:id="rId19"/>
    <p:sldId id="280" r:id="rId20"/>
    <p:sldId id="274" r:id="rId21"/>
    <p:sldId id="275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социально 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художетсвенно - эстетическое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1.9</c:v>
                </c:pt>
                <c:pt idx="1">
                  <c:v>1.8</c:v>
                </c:pt>
                <c:pt idx="2">
                  <c:v>1.6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социально 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художетсвенно - эстетическое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2.4</c:v>
                </c:pt>
                <c:pt idx="1">
                  <c:v>2.4</c:v>
                </c:pt>
                <c:pt idx="2">
                  <c:v>2.4</c:v>
                </c:pt>
                <c:pt idx="3">
                  <c:v>0</c:v>
                </c:pt>
                <c:pt idx="4">
                  <c:v>2.6</c:v>
                </c:pt>
              </c:numCache>
            </c:numRef>
          </c:val>
        </c:ser>
        <c:dLbls/>
        <c:axId val="70644096"/>
        <c:axId val="70645632"/>
      </c:barChart>
      <c:catAx>
        <c:axId val="70644096"/>
        <c:scaling>
          <c:orientation val="minMax"/>
        </c:scaling>
        <c:axPos val="b"/>
        <c:tickLblPos val="nextTo"/>
        <c:crossAx val="70645632"/>
        <c:crosses val="autoZero"/>
        <c:auto val="1"/>
        <c:lblAlgn val="ctr"/>
        <c:lblOffset val="100"/>
      </c:catAx>
      <c:valAx>
        <c:axId val="70645632"/>
        <c:scaling>
          <c:orientation val="minMax"/>
        </c:scaling>
        <c:axPos val="l"/>
        <c:majorGridlines/>
        <c:numFmt formatCode="General" sourceLinked="1"/>
        <c:tickLblPos val="nextTo"/>
        <c:crossAx val="706440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Аналитический отчет 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второй младшей группы 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2018-2019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Достижения детей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E:\ГРАМОТЫ 2018\Кристальные звездочки 2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1728192" cy="2474307"/>
          </a:xfrm>
          <a:prstGeom prst="rect">
            <a:avLst/>
          </a:prstGeom>
          <a:noFill/>
        </p:spPr>
      </p:pic>
      <p:pic>
        <p:nvPicPr>
          <p:cNvPr id="2051" name="Picture 3" descr="E:\ГРАМОТЫ 2018\Кристальные звезды 1 мест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108057" cy="2952328"/>
          </a:xfrm>
          <a:prstGeom prst="rect">
            <a:avLst/>
          </a:prstGeom>
          <a:noFill/>
        </p:spPr>
      </p:pic>
      <p:pic>
        <p:nvPicPr>
          <p:cNvPr id="7" name="Picture 2" descr="E:\ГРАМОТЫ 2019\Конкурс цтецов 2019\конкурс чтецов Пол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2376263" cy="3296502"/>
          </a:xfrm>
          <a:prstGeom prst="rect">
            <a:avLst/>
          </a:prstGeom>
          <a:noFill/>
        </p:spPr>
      </p:pic>
      <p:pic>
        <p:nvPicPr>
          <p:cNvPr id="8" name="Picture 2" descr="E:\ГРАМОТЫ 2019\Конкурс цтецов 2019\Конкурс чтецов Ал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124923"/>
            <a:ext cx="1822447" cy="2528213"/>
          </a:xfrm>
          <a:prstGeom prst="rect">
            <a:avLst/>
          </a:prstGeom>
          <a:noFill/>
        </p:spPr>
      </p:pic>
      <p:pic>
        <p:nvPicPr>
          <p:cNvPr id="9" name="Picture 3" descr="E:\ГРАМОТЫ 2019\Конкурс цтецов 2019\Конкурс чтецов Гопп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077072"/>
            <a:ext cx="1787104" cy="2479183"/>
          </a:xfrm>
          <a:prstGeom prst="rect">
            <a:avLst/>
          </a:prstGeom>
          <a:noFill/>
        </p:spPr>
      </p:pic>
      <p:pic>
        <p:nvPicPr>
          <p:cNvPr id="1026" name="Picture 2" descr="H:\ГРАМОТЫ 2019\img1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792" y="4026373"/>
            <a:ext cx="1763115" cy="25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124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 Сотрудничество с социальными партнерами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516216" y="5589240"/>
            <a:ext cx="2376264" cy="735360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Выступление в Доме Культуры</a:t>
            </a:r>
            <a:endParaRPr lang="ru-RU" sz="20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63889" y="2276872"/>
            <a:ext cx="2016224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Всемирный День чтения</a:t>
            </a:r>
            <a:endParaRPr lang="ru-RU" sz="1800" dirty="0"/>
          </a:p>
        </p:txBody>
      </p:sp>
      <p:pic>
        <p:nvPicPr>
          <p:cNvPr id="7" name="Picture 2" descr="D:\ФОТО 18-19\День ЧТЕНИЯ\IMG_01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1268760"/>
            <a:ext cx="3379124" cy="25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ФОТО 18-19\День ЧТЕНИЯ\IMG_01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96136" y="1340768"/>
            <a:ext cx="3266902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клуб\NFKN5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95074"/>
            <a:ext cx="3565104" cy="2673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958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Творчество детей и родителей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56992"/>
            <a:ext cx="4245868" cy="50405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Выставка «23 февраля»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23929" y="3789040"/>
            <a:ext cx="4762872" cy="43204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«Волшебное превращение фантика»</a:t>
            </a:r>
            <a:endParaRPr lang="ru-RU" sz="1600" dirty="0"/>
          </a:p>
        </p:txBody>
      </p:sp>
      <p:pic>
        <p:nvPicPr>
          <p:cNvPr id="7" name="Содержимое 6" descr="IMG_06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1984214" cy="2645619"/>
          </a:xfrm>
        </p:spPr>
      </p:pic>
      <p:pic>
        <p:nvPicPr>
          <p:cNvPr id="8" name="Содержимое 7" descr="IMG_20181031_1455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635896" y="1052736"/>
            <a:ext cx="1944216" cy="2592288"/>
          </a:xfrm>
        </p:spPr>
      </p:pic>
      <p:pic>
        <p:nvPicPr>
          <p:cNvPr id="9" name="Содержимое 6" descr="IMG_20181031_145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908720"/>
            <a:ext cx="2047751" cy="2730335"/>
          </a:xfrm>
          <a:prstGeom prst="rect">
            <a:avLst/>
          </a:prstGeom>
        </p:spPr>
      </p:pic>
      <p:pic>
        <p:nvPicPr>
          <p:cNvPr id="10" name="Содержимое 6" descr="IMG_20181031_1456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149080"/>
            <a:ext cx="1876202" cy="2501603"/>
          </a:xfrm>
          <a:prstGeom prst="rect">
            <a:avLst/>
          </a:prstGeom>
        </p:spPr>
      </p:pic>
      <p:pic>
        <p:nvPicPr>
          <p:cNvPr id="11" name="Содержимое 7" descr="IMG_20181031_1457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3" y="4149080"/>
            <a:ext cx="1944215" cy="2592287"/>
          </a:xfrm>
          <a:prstGeom prst="rect">
            <a:avLst/>
          </a:prstGeom>
        </p:spPr>
      </p:pic>
      <p:pic>
        <p:nvPicPr>
          <p:cNvPr id="12" name="Содержимое 12" descr="IMG_104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79512" y="3861048"/>
            <a:ext cx="33274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99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Творчество детей и родителей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5486400"/>
            <a:ext cx="2952328" cy="10389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2900" i="1" dirty="0" smtClean="0">
                <a:cs typeface="Arial" charset="0"/>
              </a:rPr>
              <a:t>Макет «Ручей</a:t>
            </a:r>
            <a:r>
              <a:rPr lang="ru-RU" sz="2900" i="1" dirty="0" smtClean="0">
                <a:cs typeface="Arial" charset="0"/>
              </a:rPr>
              <a:t>» </a:t>
            </a:r>
            <a:r>
              <a:rPr lang="ru-RU" sz="2900" i="1" dirty="0" smtClean="0">
                <a:cs typeface="Arial" charset="0"/>
              </a:rPr>
              <a:t>Семья Усольцева Артёма </a:t>
            </a:r>
          </a:p>
          <a:p>
            <a:pPr>
              <a:lnSpc>
                <a:spcPct val="120000"/>
              </a:lnSpc>
              <a:defRPr/>
            </a:pPr>
            <a:r>
              <a:rPr lang="ru-RU" sz="2900" i="1" dirty="0" smtClean="0">
                <a:cs typeface="Arial" charset="0"/>
              </a:rPr>
              <a:t>                            </a:t>
            </a:r>
            <a:r>
              <a:rPr lang="ru-RU" i="1" dirty="0" smtClean="0">
                <a:cs typeface="Arial" charset="0"/>
              </a:rPr>
              <a:t>           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3573016"/>
            <a:ext cx="3682752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i="1" dirty="0" smtClean="0">
                <a:cs typeface="Arial" charset="0"/>
              </a:rPr>
              <a:t>«</a:t>
            </a:r>
            <a:r>
              <a:rPr lang="ru-RU" sz="1400" i="1" dirty="0" smtClean="0">
                <a:cs typeface="Arial" charset="0"/>
              </a:rPr>
              <a:t>Озеро с обитателями»  </a:t>
            </a:r>
          </a:p>
          <a:p>
            <a:pPr>
              <a:defRPr/>
            </a:pPr>
            <a:r>
              <a:rPr lang="ru-RU" sz="1400" i="1" dirty="0" smtClean="0">
                <a:cs typeface="Arial" charset="0"/>
              </a:rPr>
              <a:t>Семья  </a:t>
            </a:r>
            <a:r>
              <a:rPr lang="ru-RU" sz="1400" i="1" dirty="0" err="1" smtClean="0">
                <a:cs typeface="Arial" charset="0"/>
              </a:rPr>
              <a:t>Гусакова</a:t>
            </a:r>
            <a:r>
              <a:rPr lang="ru-RU" sz="1400" i="1" dirty="0" smtClean="0">
                <a:cs typeface="Arial" charset="0"/>
              </a:rPr>
              <a:t> Вовы</a:t>
            </a:r>
            <a:endParaRPr lang="ru-RU" sz="1400" dirty="0"/>
          </a:p>
        </p:txBody>
      </p:sp>
      <p:pic>
        <p:nvPicPr>
          <p:cNvPr id="7" name="Содержимое 7" descr="IMG_10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241964" cy="24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10" descr="IMG_103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124744"/>
            <a:ext cx="3463921" cy="2597941"/>
          </a:xfrm>
        </p:spPr>
      </p:pic>
      <p:pic>
        <p:nvPicPr>
          <p:cNvPr id="9" name="Содержимое 11" descr="IMG_10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69110"/>
            <a:ext cx="3318520" cy="24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95536" y="3356992"/>
            <a:ext cx="2952328" cy="1038944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         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77072"/>
            <a:ext cx="32403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Семья  Казанцева Миши  </a:t>
            </a:r>
            <a:r>
              <a:rPr lang="ru-RU" sz="1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                                                                               </a:t>
            </a:r>
            <a:r>
              <a:rPr lang="ru-RU" sz="1400" b="1" i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Аппликация «Ледоход на реке»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</a:rPr>
              <a:t>Показ открытого занятия для родителей по художественно-эстетическому развитию (рисование) «Весна пришла» с использованием нетрадиционной техники рисования пальчиками.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Открытое занятие ВЕСНА 2мл\занятие открытое весна\BUBJ5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600400" cy="2700300"/>
          </a:xfrm>
          <a:prstGeom prst="rect">
            <a:avLst/>
          </a:prstGeom>
          <a:noFill/>
        </p:spPr>
      </p:pic>
      <p:pic>
        <p:nvPicPr>
          <p:cNvPr id="1027" name="Picture 3" descr="E:\Открытое занятие ВЕСНА 2мл\занятие открытое весна\APJR0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57700"/>
            <a:ext cx="3600400" cy="2700300"/>
          </a:xfrm>
          <a:prstGeom prst="rect">
            <a:avLst/>
          </a:prstGeom>
          <a:noFill/>
        </p:spPr>
      </p:pic>
      <p:pic>
        <p:nvPicPr>
          <p:cNvPr id="3" name="Picture 4" descr="E:\Открытое занятие ВЕСНА 2мл\занятие открытое весна\KWIJ49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528392" cy="2646294"/>
          </a:xfrm>
          <a:prstGeom prst="rect">
            <a:avLst/>
          </a:prstGeom>
          <a:noFill/>
        </p:spPr>
      </p:pic>
      <p:pic>
        <p:nvPicPr>
          <p:cNvPr id="4" name="Picture 5" descr="E:\Открытое занятие ВЕСНА 2мл\занятие открытое весна\HHKJ79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1268760"/>
            <a:ext cx="3450739" cy="2588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212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1"/>
                </a:solidFill>
              </a:rPr>
              <a:t>О</a:t>
            </a:r>
            <a:r>
              <a:rPr lang="ru-RU" sz="2200" b="1" dirty="0" smtClean="0">
                <a:solidFill>
                  <a:schemeClr val="accent1"/>
                </a:solidFill>
              </a:rPr>
              <a:t>ткрытое занятие   по декоративному </a:t>
            </a:r>
            <a:r>
              <a:rPr lang="ru-RU" sz="2200" b="1" dirty="0">
                <a:solidFill>
                  <a:schemeClr val="accent1"/>
                </a:solidFill>
              </a:rPr>
              <a:t>рисованию «Украсим дымковскую уточку» с использованием технологий Л.Г. </a:t>
            </a:r>
            <a:r>
              <a:rPr lang="ru-RU" sz="2200" b="1" dirty="0" err="1">
                <a:solidFill>
                  <a:schemeClr val="accent1"/>
                </a:solidFill>
              </a:rPr>
              <a:t>Петерсон</a:t>
            </a:r>
            <a:r>
              <a:rPr lang="ru-RU" sz="2200" b="1" dirty="0">
                <a:solidFill>
                  <a:schemeClr val="accent1"/>
                </a:solidFill>
              </a:rPr>
              <a:t> – «Ситуация» и Базарного В.Ф. «</a:t>
            </a:r>
            <a:r>
              <a:rPr lang="ru-RU" sz="2200" b="1" dirty="0" err="1">
                <a:solidFill>
                  <a:schemeClr val="accent1"/>
                </a:solidFill>
              </a:rPr>
              <a:t>Здоровьесберегающая</a:t>
            </a:r>
            <a:r>
              <a:rPr lang="ru-RU" sz="2200" b="1" dirty="0">
                <a:solidFill>
                  <a:schemeClr val="accent1"/>
                </a:solidFill>
              </a:rPr>
              <a:t>». 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3465579" cy="259918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84784"/>
            <a:ext cx="3465579" cy="2599184"/>
          </a:xfrm>
        </p:spPr>
      </p:pic>
      <p:pic>
        <p:nvPicPr>
          <p:cNvPr id="1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221088"/>
            <a:ext cx="3312368" cy="24842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n-lt"/>
              </a:rPr>
              <a:t>Дополнительное образование  художественной направленности «Весёлые ладошки»</a:t>
            </a:r>
            <a:endParaRPr lang="ru-RU" sz="24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68760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68760"/>
            <a:ext cx="3657600" cy="2743200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14800"/>
            <a:ext cx="3657600" cy="2743200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114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32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Дополнительное образование  художественной направленности «Весёлые ладошки»</a:t>
            </a:r>
            <a:endParaRPr lang="ru-RU" sz="2800" dirty="0"/>
          </a:p>
        </p:txBody>
      </p:sp>
      <p:pic>
        <p:nvPicPr>
          <p:cNvPr id="7" name="Picture 2" descr="D:\ФОТО 18-19\КРУЖОК\ШАПОЧКА\IMG_0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ФОТО 18-19\КРУЖОК\IMG_0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2642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ФОТО 18-19\КРУЖОК\IMG_0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412776"/>
            <a:ext cx="3106688" cy="23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ФОТО 18-19\КРУЖОК\IMG_0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257128" cy="24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899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Развивающая предметно – пространственная среда</a:t>
            </a:r>
            <a:endParaRPr lang="ru-RU" sz="24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980728"/>
            <a:ext cx="2214246" cy="2952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700808"/>
            <a:ext cx="2808312" cy="2106234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6"/>
            <a:ext cx="2160240" cy="288032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018615"/>
            <a:ext cx="2016224" cy="2688299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988221"/>
            <a:ext cx="2016224" cy="26882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Развивающая предметно – пространственная среда</a:t>
            </a:r>
            <a:endParaRPr lang="ru-RU" sz="2400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24744"/>
            <a:ext cx="2106234" cy="2808312"/>
          </a:xfrm>
        </p:spPr>
      </p:pic>
      <p:pic>
        <p:nvPicPr>
          <p:cNvPr id="8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466542"/>
            <a:ext cx="2376264" cy="3170291"/>
          </a:xfr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429000"/>
            <a:ext cx="2400914" cy="3201219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52735"/>
            <a:ext cx="2376264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90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5357826"/>
            <a:ext cx="8429684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42926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2018-2019 учебном году вторую младшую группу 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посещали 11 детей в возрасте от 3 до 4 лет, 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них 7 мальчиков и 4 девочки. </a:t>
            </a: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ФОТО 18-19\8 марта 2019\image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6" r="10890"/>
          <a:stretch/>
        </p:blipFill>
        <p:spPr bwMode="auto">
          <a:xfrm>
            <a:off x="1835696" y="188640"/>
            <a:ext cx="5834536" cy="50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543956" cy="14287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Мониторинг качества освоения детьми </a:t>
            </a:r>
            <a:b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 </a:t>
            </a:r>
            <a:b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МБДОУ детский сад №27 «Колосок»  </a:t>
            </a:r>
            <a:b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 2015 -2016 учебный год </a:t>
            </a:r>
            <a:endParaRPr lang="ru-RU" sz="2000" dirty="0">
              <a:solidFill>
                <a:srgbClr val="FFC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4143404" cy="60722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  <a:r>
              <a:rPr lang="ru-RU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все родители прислушиваются к советам воспитателей, продолжают нарушать режим дня, поздно приводят детей в детский сад;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полностью укомплектованы центры патриотического воспитания и сюжетно-ролевых игр, необходимо обновить игрушки и закупить настольно-печатные и дидактические игры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500042"/>
            <a:ext cx="4143404" cy="562612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Успехи: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разработан и реализован проект « Волшебница Вода»; «Волшебное превращение фантика»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Положительная динамика в успехах воспитанников, с которыми проводилась индивидуальная работа по образовательным областям.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активно вовлекаются в самостоятельную экспериментальную деятельность, имеют возможность свободного доступа в уголки развития.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Родители по мере возможности принимают участие в жизни группы и детского сада; посещают занятия, праздники и развлечения  с участием детей, заполняют анкеты.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  на 2019-2020 учебный год: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55000" lnSpcReduction="20000"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mtClean="0"/>
              <a:t> </a:t>
            </a:r>
            <a:r>
              <a:rPr lang="ru-RU" dirty="0" smtClean="0"/>
              <a:t>Продолжение целенаправленной работы с детьми по всем образовательным областям.</a:t>
            </a:r>
          </a:p>
          <a:p>
            <a:r>
              <a:rPr lang="ru-RU" dirty="0" smtClean="0"/>
              <a:t>- Совершенствование работы по взаимодействию с родителями, при непосредственном вовлечении их в образовательный процесс,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 Также взаимодействие с семьей по вопросам образования ребенка, охраны и укрепления его здоровья, оказания при необходимости консультативной и иной помощи.</a:t>
            </a:r>
          </a:p>
          <a:p>
            <a:r>
              <a:rPr lang="ru-RU" dirty="0" smtClean="0"/>
              <a:t>- Продолжение совершенствования пространственной предметно-развивающей среды в группе в соответствии с ФГОС ДО: пополнить среду группы атрибутами для сюжетно-ролевых игр; игровыми модулями </a:t>
            </a:r>
            <a:r>
              <a:rPr lang="ru-RU" i="1" dirty="0" smtClean="0"/>
              <a:t>(стройка, МЧС, спец. техника и т. д.)</a:t>
            </a:r>
            <a:r>
              <a:rPr lang="ru-RU" dirty="0" smtClean="0"/>
              <a:t>; дополнить дидактическим материалом по патриотическому воспитанию;  наглядно – дидактическими пособиями по декоративному народно – прикладному искусству.</a:t>
            </a:r>
          </a:p>
          <a:p>
            <a:r>
              <a:rPr lang="ru-RU" dirty="0" smtClean="0"/>
              <a:t>- Повышение уровня педагогического мастерства, путем самообразования, обмена опыта работы, посещение мероприятий (семинаров, практикумов, мастер-классов, участие в конкурсах педагогического мастерства).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Заботиться о здоровье, эмоциональном благополучии и своевременном всестороннем развитии каждого ребенка, через максимальное использование разнообразных видов детской деятельности. </a:t>
            </a:r>
          </a:p>
          <a:p>
            <a:pPr lvl="0"/>
            <a:r>
              <a:rPr lang="ru-RU" dirty="0" smtClean="0"/>
              <a:t> Создать развивающую среду в соответствии с возрастными особенностями и потребностями детей в условиях реализации ФГОС ДО .</a:t>
            </a:r>
          </a:p>
          <a:p>
            <a:pPr lvl="0"/>
            <a:r>
              <a:rPr lang="ru-RU" dirty="0" smtClean="0"/>
              <a:t>Создать условия для овладения воспитанниками содержанием образования на уровне федеральных, государственных требований к структуре основной общеобразовательной программы дошкольного образования.  </a:t>
            </a:r>
          </a:p>
          <a:p>
            <a:pPr lvl="0"/>
            <a:r>
              <a:rPr lang="ru-RU" dirty="0" smtClean="0"/>
              <a:t>Оказывать своевременную консультативную и методическую помощь родителям по вопросам воспитания и развития их детей. Добиваться выполнения единых подходов  к воспитанию детей в условиях дошкольного образовательного учреждения и семьи. </a:t>
            </a:r>
          </a:p>
          <a:p>
            <a:pPr lvl="0"/>
            <a:r>
              <a:rPr lang="ru-RU" dirty="0" smtClean="0"/>
              <a:t>Создание условий для повышения профессиональной компетентности педагогов в условиях реализации ФГОС ДО.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03548"/>
            <a:ext cx="3888432" cy="29163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04664"/>
            <a:ext cx="3840427" cy="2880320"/>
          </a:xfrm>
        </p:spPr>
      </p:pic>
      <p:pic>
        <p:nvPicPr>
          <p:cNvPr id="2052" name="Picture 4" descr="D:\ФОТО 18-19\Занятия  математика\IMG_0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429000"/>
            <a:ext cx="3982168" cy="298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 18-19\Занятия  математика\IMG_01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8402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76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детьми проведены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12776"/>
            <a:ext cx="3294366" cy="439248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5" y="3933056"/>
            <a:ext cx="3096344" cy="2322258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5949280"/>
            <a:ext cx="392909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5949280"/>
            <a:ext cx="421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«Осень в гости просим»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3429000"/>
            <a:ext cx="4000528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6286520"/>
            <a:ext cx="385765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635795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«23 февраля»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3501008"/>
            <a:ext cx="353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здоровья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 18-19\ДЕНЬ ЗДОРОВЬЯ январь 2019\IMG_04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1" t="14268" r="-3221" b="-2626"/>
          <a:stretch/>
        </p:blipFill>
        <p:spPr bwMode="auto">
          <a:xfrm>
            <a:off x="4932041" y="1052737"/>
            <a:ext cx="3384376" cy="22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88024" y="4797152"/>
            <a:ext cx="385765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797152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Новый год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215082"/>
            <a:ext cx="4000528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621508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«Масленица»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F:\ВОДА\фото праздник\IMG_0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600400" cy="27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:\ВОДА\фото праздник\IMG_0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12368" cy="24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F:\ВОДА\фото праздник\IMG_09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6" t="18282"/>
          <a:stretch>
            <a:fillRect/>
          </a:stretch>
        </p:blipFill>
        <p:spPr bwMode="auto">
          <a:xfrm>
            <a:off x="4644008" y="3933056"/>
            <a:ext cx="3442163" cy="24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F:\ВОДА\фото праздник\IMG_09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35915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Праздник «Путешествие в страну Мыльных пузырей»</a:t>
            </a:r>
            <a:br>
              <a:rPr lang="ru-RU" sz="280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</a:br>
            <a:endParaRPr lang="ru-RU" sz="28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4048" y="548680"/>
            <a:ext cx="3714776" cy="12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764704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Работа по  основам безопасности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 18-19\фото День защиты детей май 2019\IMG_1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509298" cy="26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18-19\фото День защиты детей май 2019\i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565104" cy="26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18-19\фото День защиты детей май 2019\BGEV7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2717286" cy="36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9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01056" cy="8683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Работа по проекту</a:t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«Волшебница Вода» 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D:\ФОТО 18-19\Проект Вода\IMG_07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D:\ФОТО 18-19\Проект Вода\IMG_06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4546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8" descr="IMG_1014.JPG"/>
          <p:cNvPicPr>
            <a:picLocks noChangeAspect="1"/>
          </p:cNvPicPr>
          <p:nvPr/>
        </p:nvPicPr>
        <p:blipFill>
          <a:blip r:embed="rId4" cstate="print"/>
          <a:srcRect l="15305" r="18021"/>
          <a:stretch>
            <a:fillRect/>
          </a:stretch>
        </p:blipFill>
        <p:spPr>
          <a:xfrm>
            <a:off x="323529" y="1403782"/>
            <a:ext cx="2160240" cy="2456904"/>
          </a:xfrm>
          <a:prstGeom prst="rect">
            <a:avLst/>
          </a:prstGeom>
        </p:spPr>
      </p:pic>
      <p:pic>
        <p:nvPicPr>
          <p:cNvPr id="16" name="Picture 3" descr="F:\ВОДА\ВОДА фото\IMG_0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3384376" cy="253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D:\ФОТО 18-19\Проект Вода\IMG_0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772816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65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Мини музей «Волшебница Вода»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Picture 9" descr="F:\ВОДА\СВЕТЕ МАЛЬКОВОЙ\Новая папка\IMG_1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2034" y="1737201"/>
            <a:ext cx="3187931" cy="4251960"/>
          </a:xfrm>
          <a:noFill/>
        </p:spPr>
      </p:pic>
      <p:pic>
        <p:nvPicPr>
          <p:cNvPr id="6" name="Picture 2" descr="F:\ВОДА\СВЕТЕ МАЛЬКОВОЙ\Новая папка\IMG_1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76740"/>
            <a:ext cx="3239668" cy="432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1346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773</TotalTime>
  <Words>510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Аналитический отчет  второй младшей группы  за 2018-2019 учебный год </vt:lpstr>
      <vt:lpstr>Слайд 2</vt:lpstr>
      <vt:lpstr>Задачи:</vt:lpstr>
      <vt:lpstr>Слайд 4</vt:lpstr>
      <vt:lpstr>C детьми проведены мероприятия:</vt:lpstr>
      <vt:lpstr>Праздник «Путешествие в страну Мыльных пузырей» </vt:lpstr>
      <vt:lpstr>Слайд 7</vt:lpstr>
      <vt:lpstr>Работа по проекту «Волшебница Вода» </vt:lpstr>
      <vt:lpstr>Мини музей «Волшебница Вода»</vt:lpstr>
      <vt:lpstr>Достижения детей</vt:lpstr>
      <vt:lpstr> Сотрудничество с социальными партнерами </vt:lpstr>
      <vt:lpstr>Творчество детей и родителей</vt:lpstr>
      <vt:lpstr>Творчество детей и родителей</vt:lpstr>
      <vt:lpstr>Показ открытого занятия для родителей по художественно-эстетическому развитию (рисование) «Весна пришла» с использованием нетрадиционной техники рисования пальчиками.   </vt:lpstr>
      <vt:lpstr>Открытое занятие   по декоративному рисованию «Украсим дымковскую уточку» с использованием технологий Л.Г. Петерсон – «Ситуация» и Базарного В.Ф. «Здоровьесберегающая».   </vt:lpstr>
      <vt:lpstr>Дополнительное образование  художественной направленности «Весёлые ладошки»</vt:lpstr>
      <vt:lpstr>Дополнительное образование  художественной направленности «Весёлые ладошки»</vt:lpstr>
      <vt:lpstr>Развивающая предметно – пространственная среда</vt:lpstr>
      <vt:lpstr>Развивающая предметно – пространственная среда</vt:lpstr>
      <vt:lpstr>Мониторинг качества освоения детьми  основной образовательной программы  МБДОУ детский сад №27 «Колосок»   за 2015 -2016 учебный год </vt:lpstr>
      <vt:lpstr>Слайд 21</vt:lpstr>
      <vt:lpstr> Задачи  на 2019-2020 учебный год: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работе с родителями</dc:title>
  <dc:creator>User</dc:creator>
  <cp:lastModifiedBy>Светлана</cp:lastModifiedBy>
  <cp:revision>89</cp:revision>
  <dcterms:created xsi:type="dcterms:W3CDTF">2016-04-25T08:07:48Z</dcterms:created>
  <dcterms:modified xsi:type="dcterms:W3CDTF">2019-06-19T04:48:26Z</dcterms:modified>
</cp:coreProperties>
</file>